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374650" indent="8255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749300" indent="1651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123950" indent="24765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498600" indent="330200" algn="l" rtl="0" fontAlgn="base">
      <a:spcBef>
        <a:spcPct val="0"/>
      </a:spcBef>
      <a:spcAft>
        <a:spcPct val="0"/>
      </a:spcAft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1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928">
          <p15:clr>
            <a:srgbClr val="A4A3A4"/>
          </p15:clr>
        </p15:guide>
        <p15:guide id="4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ael Koropsak" initials="M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588D"/>
    <a:srgbClr val="0A5586"/>
    <a:srgbClr val="0078AA"/>
    <a:srgbClr val="818181"/>
    <a:srgbClr val="2DBBCA"/>
    <a:srgbClr val="B2B2B2"/>
    <a:srgbClr val="E8B10E"/>
    <a:srgbClr val="F2BF2E"/>
    <a:srgbClr val="F7D679"/>
    <a:srgbClr val="76A9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4831" autoAdjust="0"/>
    <p:restoredTop sz="89766" autoAdjust="0"/>
  </p:normalViewPr>
  <p:slideViewPr>
    <p:cSldViewPr>
      <p:cViewPr varScale="1">
        <p:scale>
          <a:sx n="22" d="100"/>
          <a:sy n="22" d="100"/>
        </p:scale>
        <p:origin x="2268" y="96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80" d="100"/>
          <a:sy n="80" d="100"/>
        </p:scale>
        <p:origin x="-3942" y="-246"/>
      </p:cViewPr>
      <p:guideLst>
        <p:guide orient="horz" pos="2880"/>
        <p:guide pos="2160"/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06FA8538-73BC-7342-B20A-C14FD4C54D74}" type="datetimeFigureOut">
              <a:rPr lang="en-US"/>
              <a:pPr>
                <a:defRPr/>
              </a:pPr>
              <a:t>7/14/2017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5D226273-01F0-EB4D-8668-49502AC88AC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6404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>
              <a:latin typeface="Calibri" charset="0"/>
              <a:ea typeface="ＭＳ Ｐゴシック" charset="0"/>
            </a:endParaRPr>
          </a:p>
          <a:p>
            <a:pPr eaLnBrk="1" hangingPunct="1">
              <a:spcBef>
                <a:spcPct val="0"/>
              </a:spcBef>
            </a:pPr>
            <a:endParaRPr lang="en-US" dirty="0" smtClean="0">
              <a:latin typeface="Calibri" charset="0"/>
              <a:ea typeface="ＭＳ Ｐゴシック" charset="0"/>
            </a:endParaRPr>
          </a:p>
          <a:p>
            <a:pPr eaLnBrk="1" hangingPunct="1">
              <a:spcBef>
                <a:spcPct val="0"/>
              </a:spcBef>
            </a:pPr>
            <a:r>
              <a:rPr lang="en-US" dirty="0" smtClean="0">
                <a:latin typeface="Calibri" charset="0"/>
                <a:ea typeface="ＭＳ Ｐゴシック" charset="0"/>
              </a:rPr>
              <a:t>Official </a:t>
            </a:r>
            <a:r>
              <a:rPr lang="en-US" dirty="0">
                <a:latin typeface="Calibri" charset="0"/>
                <a:ea typeface="ＭＳ Ｐゴシック" charset="0"/>
              </a:rPr>
              <a:t>Goucher colors (2014)</a:t>
            </a:r>
          </a:p>
          <a:p>
            <a:pPr eaLnBrk="1" hangingPunct="1">
              <a:spcBef>
                <a:spcPct val="0"/>
              </a:spcBef>
            </a:pPr>
            <a:r>
              <a:rPr lang="en-US" dirty="0">
                <a:latin typeface="Calibri" charset="0"/>
                <a:ea typeface="ＭＳ Ｐゴシック" charset="0"/>
              </a:rPr>
              <a:t>Blue: Pantone 2945 // CMYK: 93, 69, 20, 5 // RGB: 36, 88, 141</a:t>
            </a:r>
            <a:br>
              <a:rPr lang="en-US" dirty="0">
                <a:latin typeface="Calibri" charset="0"/>
                <a:ea typeface="ＭＳ Ｐゴシック" charset="0"/>
              </a:rPr>
            </a:br>
            <a:r>
              <a:rPr lang="en-US" dirty="0">
                <a:latin typeface="Calibri" charset="0"/>
                <a:ea typeface="ＭＳ Ｐゴシック" charset="0"/>
              </a:rPr>
              <a:t>Gray: Pantone 7545 // CMYK: 55, 43, 36, 5 // RGB: 122, 130, 141</a:t>
            </a:r>
            <a:br>
              <a:rPr lang="en-US" dirty="0">
                <a:latin typeface="Calibri" charset="0"/>
                <a:ea typeface="ＭＳ Ｐゴシック" charset="0"/>
              </a:rPr>
            </a:br>
            <a:r>
              <a:rPr lang="en-US" dirty="0">
                <a:latin typeface="Calibri" charset="0"/>
                <a:ea typeface="ＭＳ Ｐゴシック" charset="0"/>
              </a:rPr>
              <a:t>Yellow: Pantone: 7405 // CMYK:10, 31, 100, 0 // RGB: 232, 177, 14</a:t>
            </a:r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57066" indent="-291179"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64717" indent="-232943"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30604" indent="-232943"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96491" indent="-232943"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62377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3028264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94151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960038" indent="-23294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fld id="{4E43849C-D90A-1F42-B45F-A003A881EC7B}" type="slidenum">
              <a:rPr lang="en-US">
                <a:latin typeface="Arial" charset="0"/>
              </a:rPr>
              <a:pPr/>
              <a:t>1</a:t>
            </a:fld>
            <a:endParaRPr lang="en-US" dirty="0">
              <a:latin typeface="Arial" charset="0"/>
            </a:endParaRPr>
          </a:p>
        </p:txBody>
      </p:sp>
      <p:pic>
        <p:nvPicPr>
          <p:cNvPr id="410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398" y="5345431"/>
            <a:ext cx="3391606" cy="337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25569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569" y="10225954"/>
            <a:ext cx="37308065" cy="70567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137" y="18654281"/>
            <a:ext cx="30724928" cy="8411441"/>
          </a:xfrm>
        </p:spPr>
        <p:txBody>
          <a:bodyPr/>
          <a:lstStyle>
            <a:lvl1pPr marL="0" indent="0" algn="ctr">
              <a:buNone/>
              <a:defRPr/>
            </a:lvl1pPr>
            <a:lvl2pPr marL="374904" indent="0" algn="ctr">
              <a:buNone/>
              <a:defRPr/>
            </a:lvl2pPr>
            <a:lvl3pPr marL="749808" indent="0" algn="ctr">
              <a:buNone/>
              <a:defRPr/>
            </a:lvl3pPr>
            <a:lvl4pPr marL="1124712" indent="0" algn="ctr">
              <a:buNone/>
              <a:defRPr/>
            </a:lvl4pPr>
            <a:lvl5pPr marL="1499616" indent="0" algn="ctr">
              <a:buNone/>
              <a:defRPr/>
            </a:lvl5pPr>
            <a:lvl6pPr marL="1874520" indent="0" algn="ctr">
              <a:buNone/>
              <a:defRPr/>
            </a:lvl6pPr>
            <a:lvl7pPr marL="2249424" indent="0" algn="ctr">
              <a:buNone/>
              <a:defRPr/>
            </a:lvl7pPr>
            <a:lvl8pPr marL="2624328" indent="0" algn="ctr">
              <a:buNone/>
              <a:defRPr/>
            </a:lvl8pPr>
            <a:lvl9pPr marL="2999232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47375C-806E-8E44-9BE4-3D0466FA7F1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76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E7C540-2DA7-1A45-91AF-ED578BD6CCE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699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665" y="1318348"/>
            <a:ext cx="9874704" cy="2808662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833" y="1318348"/>
            <a:ext cx="29496203" cy="2808662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926CA5-363F-974E-A232-F43A5D0B233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785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7499A1-D01B-7D44-90EE-D24579B81D5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072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1153294"/>
            <a:ext cx="37308065" cy="6537181"/>
          </a:xfrm>
        </p:spPr>
        <p:txBody>
          <a:bodyPr anchor="t"/>
          <a:lstStyle>
            <a:lvl1pPr algn="l">
              <a:defRPr sz="33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3952393"/>
            <a:ext cx="37308065" cy="7200900"/>
          </a:xfrm>
        </p:spPr>
        <p:txBody>
          <a:bodyPr anchor="b"/>
          <a:lstStyle>
            <a:lvl1pPr marL="0" indent="0">
              <a:buNone/>
              <a:defRPr sz="1600"/>
            </a:lvl1pPr>
            <a:lvl2pPr marL="374904" indent="0">
              <a:buNone/>
              <a:defRPr sz="1500"/>
            </a:lvl2pPr>
            <a:lvl3pPr marL="749808" indent="0">
              <a:buNone/>
              <a:defRPr sz="1300"/>
            </a:lvl3pPr>
            <a:lvl4pPr marL="1124712" indent="0">
              <a:buNone/>
              <a:defRPr sz="1100"/>
            </a:lvl4pPr>
            <a:lvl5pPr marL="1499616" indent="0">
              <a:buNone/>
              <a:defRPr sz="1100"/>
            </a:lvl5pPr>
            <a:lvl6pPr marL="1874520" indent="0">
              <a:buNone/>
              <a:defRPr sz="1100"/>
            </a:lvl6pPr>
            <a:lvl7pPr marL="2249424" indent="0">
              <a:buNone/>
              <a:defRPr sz="1100"/>
            </a:lvl7pPr>
            <a:lvl8pPr marL="2624328" indent="0">
              <a:buNone/>
              <a:defRPr sz="1100"/>
            </a:lvl8pPr>
            <a:lvl9pPr marL="2999232" indent="0">
              <a:buNone/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9C8753-3C76-7147-AC1C-A2FA8550850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864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832" y="7681479"/>
            <a:ext cx="19685453" cy="21723495"/>
          </a:xfrm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6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10915" y="7681479"/>
            <a:ext cx="19685454" cy="21723495"/>
          </a:xfrm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6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B14103-65DC-2D44-AF58-3CBC2D5C09F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661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833" y="7368454"/>
            <a:ext cx="19392901" cy="3070514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74904" indent="0">
              <a:buNone/>
              <a:defRPr sz="1600" b="1"/>
            </a:lvl2pPr>
            <a:lvl3pPr marL="749808" indent="0">
              <a:buNone/>
              <a:defRPr sz="1500" b="1"/>
            </a:lvl3pPr>
            <a:lvl4pPr marL="1124712" indent="0">
              <a:buNone/>
              <a:defRPr sz="1300" b="1"/>
            </a:lvl4pPr>
            <a:lvl5pPr marL="1499616" indent="0">
              <a:buNone/>
              <a:defRPr sz="1300" b="1"/>
            </a:lvl5pPr>
            <a:lvl6pPr marL="1874520" indent="0">
              <a:buNone/>
              <a:defRPr sz="1300" b="1"/>
            </a:lvl6pPr>
            <a:lvl7pPr marL="2249424" indent="0">
              <a:buNone/>
              <a:defRPr sz="1300" b="1"/>
            </a:lvl7pPr>
            <a:lvl8pPr marL="2624328" indent="0">
              <a:buNone/>
              <a:defRPr sz="1300" b="1"/>
            </a:lvl8pPr>
            <a:lvl9pPr marL="2999232" indent="0">
              <a:buNone/>
              <a:defRPr sz="1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833" y="10438969"/>
            <a:ext cx="19392901" cy="18966007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665" y="7368454"/>
            <a:ext cx="19399704" cy="3070514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74904" indent="0">
              <a:buNone/>
              <a:defRPr sz="1600" b="1"/>
            </a:lvl2pPr>
            <a:lvl3pPr marL="749808" indent="0">
              <a:buNone/>
              <a:defRPr sz="1500" b="1"/>
            </a:lvl3pPr>
            <a:lvl4pPr marL="1124712" indent="0">
              <a:buNone/>
              <a:defRPr sz="1300" b="1"/>
            </a:lvl4pPr>
            <a:lvl5pPr marL="1499616" indent="0">
              <a:buNone/>
              <a:defRPr sz="1300" b="1"/>
            </a:lvl5pPr>
            <a:lvl6pPr marL="1874520" indent="0">
              <a:buNone/>
              <a:defRPr sz="1300" b="1"/>
            </a:lvl6pPr>
            <a:lvl7pPr marL="2249424" indent="0">
              <a:buNone/>
              <a:defRPr sz="1300" b="1"/>
            </a:lvl7pPr>
            <a:lvl8pPr marL="2624328" indent="0">
              <a:buNone/>
              <a:defRPr sz="1300" b="1"/>
            </a:lvl8pPr>
            <a:lvl9pPr marL="2999232" indent="0">
              <a:buNone/>
              <a:defRPr sz="1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665" y="10438969"/>
            <a:ext cx="19399704" cy="18966007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5C2AAA-3CEE-1245-99AF-34AEDB85061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879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8C0BAF-1C87-E148-BFAE-78DC29AC8EA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655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6A4948-CDD9-CA4E-9986-09E41E2BB4F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476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832" y="1310554"/>
            <a:ext cx="14439901" cy="5577320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59969" y="1310554"/>
            <a:ext cx="24536400" cy="28094420"/>
          </a:xfrm>
        </p:spPr>
        <p:txBody>
          <a:bodyPr/>
          <a:lstStyle>
            <a:lvl1pPr>
              <a:defRPr sz="2600"/>
            </a:lvl1pPr>
            <a:lvl2pPr>
              <a:defRPr sz="23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832" y="6887874"/>
            <a:ext cx="14439901" cy="22517100"/>
          </a:xfrm>
        </p:spPr>
        <p:txBody>
          <a:bodyPr/>
          <a:lstStyle>
            <a:lvl1pPr marL="0" indent="0">
              <a:buNone/>
              <a:defRPr sz="1100"/>
            </a:lvl1pPr>
            <a:lvl2pPr marL="374904" indent="0">
              <a:buNone/>
              <a:defRPr sz="1000"/>
            </a:lvl2pPr>
            <a:lvl3pPr marL="749808" indent="0">
              <a:buNone/>
              <a:defRPr sz="800"/>
            </a:lvl3pPr>
            <a:lvl4pPr marL="1124712" indent="0">
              <a:buNone/>
              <a:defRPr sz="700"/>
            </a:lvl4pPr>
            <a:lvl5pPr marL="1499616" indent="0">
              <a:buNone/>
              <a:defRPr sz="700"/>
            </a:lvl5pPr>
            <a:lvl6pPr marL="1874520" indent="0">
              <a:buNone/>
              <a:defRPr sz="700"/>
            </a:lvl6pPr>
            <a:lvl7pPr marL="2249424" indent="0">
              <a:buNone/>
              <a:defRPr sz="700"/>
            </a:lvl7pPr>
            <a:lvl8pPr marL="2624328" indent="0">
              <a:buNone/>
              <a:defRPr sz="700"/>
            </a:lvl8pPr>
            <a:lvl9pPr marL="2999232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6BC58F-75D5-3149-BF0B-331E2D155C0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706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436" y="23043141"/>
            <a:ext cx="26335265" cy="2719820"/>
          </a:xfrm>
        </p:spPr>
        <p:txBody>
          <a:bodyPr anchor="b"/>
          <a:lstStyle>
            <a:lvl1pPr algn="l">
              <a:defRPr sz="1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436" y="2941927"/>
            <a:ext cx="26335265" cy="19750520"/>
          </a:xfrm>
        </p:spPr>
        <p:txBody>
          <a:bodyPr/>
          <a:lstStyle>
            <a:lvl1pPr marL="0" indent="0">
              <a:buNone/>
              <a:defRPr sz="2600"/>
            </a:lvl1pPr>
            <a:lvl2pPr marL="374904" indent="0">
              <a:buNone/>
              <a:defRPr sz="2300"/>
            </a:lvl2pPr>
            <a:lvl3pPr marL="749808" indent="0">
              <a:buNone/>
              <a:defRPr sz="2000"/>
            </a:lvl3pPr>
            <a:lvl4pPr marL="1124712" indent="0">
              <a:buNone/>
              <a:defRPr sz="1600"/>
            </a:lvl4pPr>
            <a:lvl5pPr marL="1499616" indent="0">
              <a:buNone/>
              <a:defRPr sz="1600"/>
            </a:lvl5pPr>
            <a:lvl6pPr marL="1874520" indent="0">
              <a:buNone/>
              <a:defRPr sz="1600"/>
            </a:lvl6pPr>
            <a:lvl7pPr marL="2249424" indent="0">
              <a:buNone/>
              <a:defRPr sz="1600"/>
            </a:lvl7pPr>
            <a:lvl8pPr marL="2624328" indent="0">
              <a:buNone/>
              <a:defRPr sz="1600"/>
            </a:lvl8pPr>
            <a:lvl9pPr marL="2999232" indent="0">
              <a:buNone/>
              <a:defRPr sz="16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436" y="25762962"/>
            <a:ext cx="26335265" cy="3864119"/>
          </a:xfrm>
        </p:spPr>
        <p:txBody>
          <a:bodyPr/>
          <a:lstStyle>
            <a:lvl1pPr marL="0" indent="0">
              <a:buNone/>
              <a:defRPr sz="1100"/>
            </a:lvl1pPr>
            <a:lvl2pPr marL="374904" indent="0">
              <a:buNone/>
              <a:defRPr sz="1000"/>
            </a:lvl2pPr>
            <a:lvl3pPr marL="749808" indent="0">
              <a:buNone/>
              <a:defRPr sz="800"/>
            </a:lvl3pPr>
            <a:lvl4pPr marL="1124712" indent="0">
              <a:buNone/>
              <a:defRPr sz="700"/>
            </a:lvl4pPr>
            <a:lvl5pPr marL="1499616" indent="0">
              <a:buNone/>
              <a:defRPr sz="700"/>
            </a:lvl5pPr>
            <a:lvl6pPr marL="1874520" indent="0">
              <a:buNone/>
              <a:defRPr sz="700"/>
            </a:lvl6pPr>
            <a:lvl7pPr marL="2249424" indent="0">
              <a:buNone/>
              <a:defRPr sz="700"/>
            </a:lvl7pPr>
            <a:lvl8pPr marL="2624328" indent="0">
              <a:buNone/>
              <a:defRPr sz="700"/>
            </a:lvl8pPr>
            <a:lvl9pPr marL="2999232" indent="0">
              <a:buNone/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C84A3-5BEC-D449-AD85-77778B41718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989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195513" y="1317625"/>
            <a:ext cx="39500175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74980" tIns="37490" rIns="74980" bIns="3749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95513" y="7681913"/>
            <a:ext cx="39500175" cy="21723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74980" tIns="37490" rIns="74980" bIns="374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95513" y="29976763"/>
            <a:ext cx="1023937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74980" tIns="37490" rIns="74980" bIns="37490" numCol="1" anchor="t" anchorCtr="0" compatLnSpc="1">
            <a:prstTxWarp prst="textNoShape">
              <a:avLst/>
            </a:prstTxWarp>
          </a:bodyPr>
          <a:lstStyle>
            <a:lvl1pPr defTabSz="751110">
              <a:defRPr sz="9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7113" y="29976763"/>
            <a:ext cx="1389697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74980" tIns="37490" rIns="74980" bIns="37490" numCol="1" anchor="t" anchorCtr="0" compatLnSpc="1">
            <a:prstTxWarp prst="textNoShape">
              <a:avLst/>
            </a:prstTxWarp>
          </a:bodyPr>
          <a:lstStyle>
            <a:lvl1pPr algn="ctr" defTabSz="751110">
              <a:defRPr sz="900">
                <a:latin typeface="Arial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6313" y="29976763"/>
            <a:ext cx="10239375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74980" tIns="37490" rIns="74980" bIns="37490" numCol="1" anchor="t" anchorCtr="0" compatLnSpc="1">
            <a:prstTxWarp prst="textNoShape">
              <a:avLst/>
            </a:prstTxWarp>
          </a:bodyPr>
          <a:lstStyle>
            <a:lvl1pPr algn="r" defTabSz="750888">
              <a:defRPr sz="900" smtClean="0"/>
            </a:lvl1pPr>
          </a:lstStyle>
          <a:p>
            <a:pPr>
              <a:defRPr/>
            </a:pPr>
            <a:fld id="{113DF41E-8E74-E444-9F62-5945C3BE771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750888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ctr" defTabSz="750888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defTabSz="750888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defTabSz="750888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defTabSz="750888" rtl="0" eaLnBrk="0" fontAlgn="base" hangingPunct="0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374904" algn="ctr" defTabSz="751110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</a:defRPr>
      </a:lvl6pPr>
      <a:lvl7pPr marL="749808" algn="ctr" defTabSz="751110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</a:defRPr>
      </a:lvl7pPr>
      <a:lvl8pPr marL="1124712" algn="ctr" defTabSz="751110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</a:defRPr>
      </a:lvl8pPr>
      <a:lvl9pPr marL="1499616" algn="ctr" defTabSz="751110" rtl="0" eaLnBrk="1" fontAlgn="base" hangingPunct="1">
        <a:spcBef>
          <a:spcPct val="0"/>
        </a:spcBef>
        <a:spcAft>
          <a:spcPct val="0"/>
        </a:spcAft>
        <a:defRPr sz="3800">
          <a:solidFill>
            <a:schemeClr val="tx2"/>
          </a:solidFill>
          <a:latin typeface="Arial" charset="0"/>
          <a:ea typeface="ＭＳ Ｐゴシック" charset="0"/>
        </a:defRPr>
      </a:lvl9pPr>
    </p:titleStyle>
    <p:bodyStyle>
      <a:lvl1pPr marL="280988" indent="-280988" algn="l" defTabSz="750888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609600" indent="-238125" algn="l" defTabSz="750888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2pPr>
      <a:lvl3pPr marL="936625" indent="-185738" algn="l" defTabSz="750888" rtl="0" eaLnBrk="0" fontAlgn="base" hangingPunct="0">
        <a:spcBef>
          <a:spcPct val="20000"/>
        </a:spcBef>
        <a:spcAft>
          <a:spcPct val="0"/>
        </a:spcAft>
        <a:buChar char="•"/>
        <a:defRPr sz="1900">
          <a:solidFill>
            <a:schemeClr val="tx1"/>
          </a:solidFill>
          <a:latin typeface="+mn-lt"/>
          <a:ea typeface="+mn-ea"/>
        </a:defRPr>
      </a:lvl3pPr>
      <a:lvl4pPr marL="1308100" indent="-185738" algn="l" defTabSz="750888" rtl="0" eaLnBrk="0" fontAlgn="base" hangingPunct="0">
        <a:spcBef>
          <a:spcPct val="20000"/>
        </a:spcBef>
        <a:spcAft>
          <a:spcPct val="0"/>
        </a:spcAft>
        <a:buChar char="–"/>
        <a:defRPr sz="1900">
          <a:solidFill>
            <a:schemeClr val="tx1"/>
          </a:solidFill>
          <a:latin typeface="+mn-lt"/>
          <a:ea typeface="+mn-ea"/>
        </a:defRPr>
      </a:lvl4pPr>
      <a:lvl5pPr marL="1687513" indent="-185738" algn="l" defTabSz="750888" rtl="0" eaLnBrk="0" fontAlgn="base" hangingPunct="0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5pPr>
      <a:lvl6pPr marL="2063274" indent="-186151" algn="l" defTabSz="751110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6pPr>
      <a:lvl7pPr marL="2438178" indent="-186151" algn="l" defTabSz="751110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7pPr>
      <a:lvl8pPr marL="2813082" indent="-186151" algn="l" defTabSz="751110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8pPr>
      <a:lvl9pPr marL="3187986" indent="-186151" algn="l" defTabSz="751110" rtl="0" eaLnBrk="1" fontAlgn="base" hangingPunct="1">
        <a:spcBef>
          <a:spcPct val="20000"/>
        </a:spcBef>
        <a:spcAft>
          <a:spcPct val="0"/>
        </a:spcAft>
        <a:buChar char="»"/>
        <a:defRPr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74904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49808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24712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499616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49424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24328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99232" algn="l" defTabSz="374904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jp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38571" y="579437"/>
            <a:ext cx="41469675" cy="7116763"/>
          </a:xfrm>
        </p:spPr>
        <p:txBody>
          <a:bodyPr/>
          <a:lstStyle/>
          <a:p>
            <a:pPr marL="977900" algn="l" defTabSz="751110" eaLnBrk="1" hangingPunct="1">
              <a:defRPr/>
            </a:pPr>
            <a:r>
              <a:rPr lang="en-US" sz="8000" b="1" dirty="0"/>
              <a:t>Visualization of p57 as a cell cycle exit marker </a:t>
            </a:r>
            <a:r>
              <a:rPr lang="en-US" sz="8000" b="1" dirty="0" smtClean="0"/>
              <a:t/>
            </a:r>
            <a:br>
              <a:rPr lang="en-US" sz="8000" b="1" dirty="0" smtClean="0"/>
            </a:br>
            <a:r>
              <a:rPr lang="en-US" sz="8000" b="1" dirty="0" smtClean="0"/>
              <a:t>in </a:t>
            </a:r>
            <a:r>
              <a:rPr lang="en-US" sz="8000" b="1" dirty="0"/>
              <a:t>progenitor cells of </a:t>
            </a:r>
            <a:r>
              <a:rPr lang="en-US" sz="8000" b="1" i="1" dirty="0"/>
              <a:t>Danio </a:t>
            </a:r>
            <a:r>
              <a:rPr lang="en-US" sz="8000" b="1" i="1" dirty="0" err="1" smtClean="0"/>
              <a:t>rerio</a:t>
            </a:r>
            <a:r>
              <a:rPr lang="en-US" sz="8000" i="1" dirty="0" smtClean="0"/>
              <a:t/>
            </a:r>
            <a:br>
              <a:rPr lang="en-US" sz="8000" i="1" dirty="0" smtClean="0"/>
            </a:br>
            <a:r>
              <a:rPr lang="en-US" sz="6000" dirty="0" smtClean="0"/>
              <a:t/>
            </a:r>
            <a:br>
              <a:rPr lang="en-US" sz="6000" dirty="0" smtClean="0"/>
            </a:br>
            <a:r>
              <a:rPr lang="en-US" sz="8000" dirty="0" smtClean="0"/>
              <a:t>Elizabeth Hannifin and Jenny R. </a:t>
            </a:r>
            <a:r>
              <a:rPr lang="en-US" sz="8000" dirty="0" err="1" smtClean="0"/>
              <a:t>Lenkowski</a:t>
            </a:r>
            <a:r>
              <a:rPr lang="en-US" sz="8000" dirty="0" smtClean="0"/>
              <a:t> </a:t>
            </a:r>
            <a:r>
              <a:rPr lang="en-US" sz="7200" b="1" dirty="0">
                <a:cs typeface="+mj-cs"/>
              </a:rPr>
              <a:t/>
            </a:r>
            <a:br>
              <a:rPr lang="en-US" sz="7200" b="1" dirty="0">
                <a:cs typeface="+mj-cs"/>
              </a:rPr>
            </a:br>
            <a:r>
              <a:rPr lang="en-US" sz="6000" dirty="0" smtClean="0">
                <a:cs typeface="+mj-cs"/>
              </a:rPr>
              <a:t>Department of Biology, Goucher </a:t>
            </a:r>
            <a:r>
              <a:rPr lang="en-US" sz="6000" dirty="0">
                <a:cs typeface="+mj-cs"/>
              </a:rPr>
              <a:t>College, 1021 Dulaney Valley Rd., Baltimore, MD </a:t>
            </a:r>
            <a:r>
              <a:rPr lang="en-US" sz="6000" dirty="0" smtClean="0">
                <a:cs typeface="+mj-cs"/>
              </a:rPr>
              <a:t>21204</a:t>
            </a:r>
            <a:endParaRPr lang="en-US" sz="6000" dirty="0">
              <a:cs typeface="+mj-cs"/>
            </a:endParaRPr>
          </a:p>
        </p:txBody>
      </p:sp>
      <p:pic>
        <p:nvPicPr>
          <p:cNvPr id="2055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9800" y="1703388"/>
            <a:ext cx="8937625" cy="4468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67396" y="7140533"/>
            <a:ext cx="13065602" cy="1200150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>
                <a:solidFill>
                  <a:schemeClr val="bg1"/>
                </a:solidFill>
                <a:latin typeface="+mj-lt"/>
                <a:cs typeface="+mn-cs"/>
              </a:rPr>
              <a:t>Abstract</a:t>
            </a:r>
          </a:p>
        </p:txBody>
      </p:sp>
      <p:sp>
        <p:nvSpPr>
          <p:cNvPr id="2063" name="TextBox 8"/>
          <p:cNvSpPr txBox="1">
            <a:spLocks noChangeArrowheads="1"/>
          </p:cNvSpPr>
          <p:nvPr/>
        </p:nvSpPr>
        <p:spPr bwMode="auto">
          <a:xfrm>
            <a:off x="962237" y="27813000"/>
            <a:ext cx="13075920" cy="3908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514350" indent="-514350">
              <a:buClr>
                <a:srgbClr val="24588D"/>
              </a:buClr>
              <a:buAutoNum type="arabicPeriod"/>
            </a:pPr>
            <a:r>
              <a:rPr lang="en-US" sz="3000" dirty="0" smtClean="0">
                <a:solidFill>
                  <a:srgbClr val="000000"/>
                </a:solidFill>
                <a:latin typeface="+mj-lt"/>
                <a:cs typeface="Times New Roman" charset="0"/>
              </a:rPr>
              <a:t>Determine if the cell cycle exit maker protein kinase c p57 is visible in fish retina at time points 1, 1.5, and 2 </a:t>
            </a:r>
            <a:r>
              <a:rPr lang="en-US" sz="3000" dirty="0" err="1" smtClean="0">
                <a:solidFill>
                  <a:srgbClr val="000000"/>
                </a:solidFill>
                <a:latin typeface="+mj-lt"/>
                <a:cs typeface="Times New Roman" charset="0"/>
              </a:rPr>
              <a:t>dpf</a:t>
            </a:r>
            <a:r>
              <a:rPr lang="en-US" sz="3000" dirty="0" smtClean="0">
                <a:solidFill>
                  <a:srgbClr val="000000"/>
                </a:solidFill>
                <a:latin typeface="+mj-lt"/>
                <a:cs typeface="Times New Roman" charset="0"/>
              </a:rPr>
              <a:t>.</a:t>
            </a:r>
          </a:p>
          <a:p>
            <a:pPr marL="514350" indent="-514350">
              <a:buClr>
                <a:srgbClr val="24588D"/>
              </a:buClr>
              <a:buAutoNum type="arabicPeriod"/>
            </a:pPr>
            <a:r>
              <a:rPr lang="en-US" sz="3000" dirty="0" smtClean="0">
                <a:latin typeface="+mj-lt"/>
                <a:cs typeface="Times New Roman" charset="0"/>
              </a:rPr>
              <a:t>Visualize the effects of manipulated TGF</a:t>
            </a:r>
            <a:r>
              <a:rPr lang="el-GR" sz="3000" dirty="0" smtClean="0">
                <a:latin typeface="+mj-lt"/>
                <a:cs typeface="Times New Roman" charset="0"/>
              </a:rPr>
              <a:t>β</a:t>
            </a:r>
            <a:r>
              <a:rPr lang="en-US" sz="3000" dirty="0" smtClean="0">
                <a:latin typeface="+mj-lt"/>
                <a:cs typeface="Times New Roman" charset="0"/>
              </a:rPr>
              <a:t> expression on p57 expression at these time points.</a:t>
            </a:r>
            <a:endParaRPr lang="en-US" sz="3000" dirty="0" smtClean="0">
              <a:solidFill>
                <a:srgbClr val="000000"/>
              </a:solidFill>
              <a:cs typeface="Times New Roman" charset="0"/>
            </a:endParaRPr>
          </a:p>
          <a:p>
            <a:pPr marL="0" indent="0">
              <a:buClr>
                <a:srgbClr val="24588D"/>
              </a:buClr>
            </a:pPr>
            <a:endParaRPr lang="en-US" sz="3000" dirty="0" smtClean="0">
              <a:solidFill>
                <a:srgbClr val="000000"/>
              </a:solidFill>
              <a:cs typeface="Times New Roman" charset="0"/>
            </a:endParaRPr>
          </a:p>
          <a:p>
            <a:pPr marL="0" indent="0" algn="ctr">
              <a:buClr>
                <a:srgbClr val="24588D"/>
              </a:buClr>
            </a:pPr>
            <a:r>
              <a:rPr lang="en-US" sz="3800" b="1" dirty="0" smtClean="0">
                <a:solidFill>
                  <a:srgbClr val="000000"/>
                </a:solidFill>
                <a:cs typeface="Times New Roman" charset="0"/>
              </a:rPr>
              <a:t>Hypothesis</a:t>
            </a:r>
          </a:p>
          <a:p>
            <a:pPr marL="0" indent="0" algn="ctr">
              <a:buClr>
                <a:srgbClr val="24588D"/>
              </a:buClr>
            </a:pPr>
            <a:r>
              <a:rPr lang="en-US" sz="3000" dirty="0" smtClean="0">
                <a:solidFill>
                  <a:srgbClr val="000000"/>
                </a:solidFill>
                <a:cs typeface="Times New Roman" charset="0"/>
              </a:rPr>
              <a:t>p57 will be visible in fish retina at earlier time points, however will not be affected by TGF</a:t>
            </a:r>
            <a:r>
              <a:rPr lang="el-GR" sz="3000" dirty="0" smtClean="0">
                <a:solidFill>
                  <a:srgbClr val="000000"/>
                </a:solidFill>
                <a:cs typeface="Times New Roman" charset="0"/>
              </a:rPr>
              <a:t>β</a:t>
            </a:r>
            <a:r>
              <a:rPr lang="en-US" sz="3000" dirty="0" smtClean="0">
                <a:solidFill>
                  <a:srgbClr val="000000"/>
                </a:solidFill>
                <a:cs typeface="Times New Roman" charset="0"/>
              </a:rPr>
              <a:t> expression as p57 is controlled primarily by SHH.</a:t>
            </a:r>
            <a:endParaRPr lang="en-US" sz="3000" dirty="0">
              <a:solidFill>
                <a:srgbClr val="000000"/>
              </a:solidFill>
              <a:cs typeface="Times New Roman" charset="0"/>
            </a:endParaRPr>
          </a:p>
        </p:txBody>
      </p:sp>
      <p:sp>
        <p:nvSpPr>
          <p:cNvPr id="2064" name="TextBox 9"/>
          <p:cNvSpPr txBox="1">
            <a:spLocks noChangeArrowheads="1"/>
          </p:cNvSpPr>
          <p:nvPr/>
        </p:nvSpPr>
        <p:spPr bwMode="auto">
          <a:xfrm>
            <a:off x="28178299" y="28482191"/>
            <a:ext cx="14306817" cy="1692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2600" dirty="0" smtClean="0">
                <a:latin typeface="+mj-lt"/>
                <a:cs typeface="Times New Roman" charset="0"/>
              </a:rPr>
              <a:t>We would like to thank Pamela </a:t>
            </a:r>
            <a:r>
              <a:rPr lang="en-US" sz="2600" dirty="0">
                <a:latin typeface="+mj-lt"/>
                <a:cs typeface="Times New Roman" charset="0"/>
              </a:rPr>
              <a:t>Raymond (University of Michigan) for fish </a:t>
            </a:r>
            <a:r>
              <a:rPr lang="en-US" sz="2600" dirty="0" smtClean="0">
                <a:latin typeface="+mj-lt"/>
                <a:cs typeface="Times New Roman" charset="0"/>
              </a:rPr>
              <a:t>lines and Michael </a:t>
            </a:r>
            <a:r>
              <a:rPr lang="en-US" sz="2600" dirty="0" err="1" smtClean="0">
                <a:latin typeface="+mj-lt"/>
                <a:cs typeface="Times New Roman" charset="0"/>
              </a:rPr>
              <a:t>Koropsak</a:t>
            </a:r>
            <a:r>
              <a:rPr lang="en-US" sz="2600" dirty="0" smtClean="0">
                <a:latin typeface="+mj-lt"/>
                <a:cs typeface="Times New Roman" charset="0"/>
              </a:rPr>
              <a:t> (Goucher College) for starting the project. </a:t>
            </a:r>
            <a:r>
              <a:rPr lang="en-US" sz="2600" dirty="0" smtClean="0"/>
              <a:t>Funding </a:t>
            </a:r>
            <a:r>
              <a:rPr lang="en-US" sz="2600" dirty="0"/>
              <a:t>for this project is from the Goucher College Summer Research Program (Lacy and Kurtz Funds) and NIH NEI 1R15EY027124 (JRL</a:t>
            </a:r>
            <a:r>
              <a:rPr lang="en-US" sz="2600" dirty="0" smtClean="0"/>
              <a:t>)</a:t>
            </a:r>
            <a:r>
              <a:rPr lang="en-US" sz="2600" dirty="0" smtClean="0">
                <a:cs typeface="Times New Roman" charset="0"/>
              </a:rPr>
              <a:t>.</a:t>
            </a:r>
            <a:endParaRPr lang="en-US" sz="2600" dirty="0">
              <a:latin typeface="+mj-lt"/>
              <a:cs typeface="Times New Roman" charset="0"/>
            </a:endParaRPr>
          </a:p>
        </p:txBody>
      </p:sp>
      <p:sp>
        <p:nvSpPr>
          <p:cNvPr id="2065" name="TextBox 10"/>
          <p:cNvSpPr txBox="1">
            <a:spLocks noChangeArrowheads="1"/>
          </p:cNvSpPr>
          <p:nvPr/>
        </p:nvSpPr>
        <p:spPr bwMode="auto">
          <a:xfrm>
            <a:off x="962237" y="19845599"/>
            <a:ext cx="13075920" cy="6093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All embryos were from </a:t>
            </a:r>
            <a:r>
              <a:rPr lang="en-US" sz="3000" dirty="0"/>
              <a:t>mutant fish lines </a:t>
            </a:r>
            <a:r>
              <a:rPr lang="en-US" sz="3000" i="1" dirty="0"/>
              <a:t>tgif1</a:t>
            </a:r>
            <a:r>
              <a:rPr lang="en-US" sz="3000" i="1" baseline="30000" dirty="0"/>
              <a:t>fh258</a:t>
            </a:r>
            <a:r>
              <a:rPr lang="en-US" sz="3000" i="1" dirty="0"/>
              <a:t> </a:t>
            </a:r>
            <a:r>
              <a:rPr lang="en-US" sz="3000" dirty="0"/>
              <a:t>and </a:t>
            </a:r>
            <a:r>
              <a:rPr lang="en-US" sz="3000" i="1" dirty="0"/>
              <a:t>six3b</a:t>
            </a:r>
            <a:r>
              <a:rPr lang="en-US" sz="3000" i="1" baseline="30000" dirty="0"/>
              <a:t>vu87 </a:t>
            </a:r>
            <a:r>
              <a:rPr lang="en-US" sz="3000" dirty="0" smtClean="0"/>
              <a:t>or </a:t>
            </a:r>
            <a:r>
              <a:rPr lang="en-US" sz="3000" dirty="0"/>
              <a:t>wild type, all of which </a:t>
            </a:r>
            <a:r>
              <a:rPr lang="en-US" sz="3000" dirty="0" smtClean="0"/>
              <a:t>carried </a:t>
            </a:r>
            <a:r>
              <a:rPr lang="en-US" sz="3000" dirty="0" err="1" smtClean="0"/>
              <a:t>T</a:t>
            </a:r>
            <a:r>
              <a:rPr lang="en-US" sz="3000" i="1" dirty="0" err="1" smtClean="0"/>
              <a:t>g</a:t>
            </a:r>
            <a:r>
              <a:rPr lang="en-US" sz="3000" i="1" dirty="0" smtClean="0"/>
              <a:t>(</a:t>
            </a:r>
            <a:r>
              <a:rPr lang="en-US" sz="3000" i="1" dirty="0" err="1" smtClean="0"/>
              <a:t>gfap:GFP</a:t>
            </a:r>
            <a:r>
              <a:rPr lang="en-US" sz="3000" i="1" dirty="0" smtClean="0"/>
              <a:t>)mi2002</a:t>
            </a:r>
            <a:r>
              <a:rPr lang="en-US" sz="3000" dirty="0" smtClean="0"/>
              <a:t> to </a:t>
            </a:r>
            <a:r>
              <a:rPr lang="en-US" sz="3000" dirty="0"/>
              <a:t>visualize the Müller </a:t>
            </a:r>
            <a:r>
              <a:rPr lang="en-US" sz="3000" dirty="0" smtClean="0"/>
              <a:t>glia.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Samples were taken </a:t>
            </a:r>
            <a:r>
              <a:rPr lang="en-US" sz="3000" dirty="0"/>
              <a:t>at 1 day post fertilization (</a:t>
            </a:r>
            <a:r>
              <a:rPr lang="en-US" sz="3000" dirty="0" err="1"/>
              <a:t>dpf</a:t>
            </a:r>
            <a:r>
              <a:rPr lang="en-US" sz="3000" dirty="0"/>
              <a:t>), 1.5 </a:t>
            </a:r>
            <a:r>
              <a:rPr lang="en-US" sz="3000" dirty="0" err="1"/>
              <a:t>dpf</a:t>
            </a:r>
            <a:r>
              <a:rPr lang="en-US" sz="3000" dirty="0"/>
              <a:t>, and 2dpf. </a:t>
            </a:r>
            <a:endParaRPr lang="en-US" sz="3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For 1.5 and 2 </a:t>
            </a:r>
            <a:r>
              <a:rPr lang="en-US" sz="3000" dirty="0" err="1" smtClean="0"/>
              <a:t>dpf</a:t>
            </a:r>
            <a:r>
              <a:rPr lang="en-US" sz="3000" dirty="0" smtClean="0"/>
              <a:t>, embryos underwent </a:t>
            </a:r>
            <a:r>
              <a:rPr lang="en-US" sz="3000" dirty="0"/>
              <a:t>DMSO </a:t>
            </a:r>
            <a:r>
              <a:rPr lang="en-US" sz="3000" dirty="0" smtClean="0"/>
              <a:t>or SB4 </a:t>
            </a:r>
            <a:r>
              <a:rPr lang="en-US" sz="3000" dirty="0"/>
              <a:t>treatment, </a:t>
            </a:r>
            <a:r>
              <a:rPr lang="en-US" sz="3000" dirty="0" smtClean="0"/>
              <a:t>or </a:t>
            </a:r>
            <a:r>
              <a:rPr lang="en-US" sz="3000" dirty="0"/>
              <a:t>no </a:t>
            </a:r>
            <a:r>
              <a:rPr lang="en-US" sz="3000" dirty="0" smtClean="0"/>
              <a:t>treatment, beginning at 24 </a:t>
            </a:r>
            <a:r>
              <a:rPr lang="en-US" sz="3000" dirty="0" err="1" smtClean="0"/>
              <a:t>hpf</a:t>
            </a:r>
            <a:r>
              <a:rPr lang="en-US" sz="3000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Embryos were fixed </a:t>
            </a:r>
            <a:r>
              <a:rPr lang="en-US" sz="3000" dirty="0"/>
              <a:t>in 4% paraformaldehyde </a:t>
            </a:r>
            <a:r>
              <a:rPr lang="en-US" sz="3000" dirty="0" smtClean="0"/>
              <a:t>and embedded for </a:t>
            </a:r>
            <a:r>
              <a:rPr lang="en-US" sz="3000" dirty="0" err="1" smtClean="0"/>
              <a:t>cryosectioning</a:t>
            </a:r>
            <a:r>
              <a:rPr lang="en-US" sz="3000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5µm </a:t>
            </a:r>
            <a:r>
              <a:rPr lang="en-US" sz="3000" dirty="0"/>
              <a:t>frozen sections </a:t>
            </a:r>
            <a:r>
              <a:rPr lang="en-US" sz="3000" dirty="0" smtClean="0"/>
              <a:t>were used for </a:t>
            </a:r>
            <a:r>
              <a:rPr lang="en-US" sz="3000" dirty="0"/>
              <a:t>standard </a:t>
            </a:r>
            <a:r>
              <a:rPr lang="en-US" sz="3000" dirty="0" smtClean="0"/>
              <a:t>immunofluorescence to </a:t>
            </a:r>
            <a:r>
              <a:rPr lang="en-US" sz="3000" dirty="0"/>
              <a:t>identify cells expressing </a:t>
            </a:r>
            <a:r>
              <a:rPr lang="en-US" sz="3000" dirty="0" smtClean="0"/>
              <a:t>p57 (</a:t>
            </a:r>
            <a:r>
              <a:rPr lang="en-US" sz="3000" i="1" dirty="0" smtClean="0"/>
              <a:t>Anti-Cdkn-1c </a:t>
            </a:r>
            <a:r>
              <a:rPr lang="en-US" sz="3000" i="1" dirty="0"/>
              <a:t>(IN</a:t>
            </a:r>
            <a:r>
              <a:rPr lang="en-US" sz="3000" i="1" dirty="0" smtClean="0"/>
              <a:t>), </a:t>
            </a:r>
            <a:r>
              <a:rPr lang="en-US" sz="3000" dirty="0" err="1" smtClean="0"/>
              <a:t>AnaSpec</a:t>
            </a:r>
            <a:r>
              <a:rPr lang="en-US" sz="3000" dirty="0"/>
              <a:t>, Fremont, </a:t>
            </a:r>
            <a:r>
              <a:rPr lang="en-US" sz="3000" dirty="0" smtClean="0"/>
              <a:t>CA </a:t>
            </a:r>
            <a:r>
              <a:rPr lang="en-US" sz="3000" dirty="0"/>
              <a:t>to identify </a:t>
            </a:r>
            <a:r>
              <a:rPr lang="en-US" sz="3000" i="1" dirty="0" smtClean="0"/>
              <a:t>p57</a:t>
            </a:r>
            <a:r>
              <a:rPr lang="en-US" sz="3000" i="1" baseline="30000" dirty="0" smtClean="0"/>
              <a:t>kip2</a:t>
            </a:r>
            <a:r>
              <a:rPr lang="en-US" sz="3000" dirty="0" smtClean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 smtClean="0"/>
              <a:t>After immunofluorescence, slides were stored at room temp in the dark to be imaged within ~1 week. p57 expression and nuclei (Hoechst stain) were analyzed in the retina </a:t>
            </a:r>
            <a:r>
              <a:rPr lang="en-US" sz="3000" dirty="0"/>
              <a:t>(NIS elements AR, </a:t>
            </a:r>
            <a:r>
              <a:rPr lang="en-US" sz="3000" dirty="0" smtClean="0"/>
              <a:t>ImageJ).</a:t>
            </a:r>
            <a:endParaRPr lang="en-US" sz="3000" dirty="0" smtClean="0">
              <a:latin typeface="+mj-lt"/>
              <a:cs typeface="Times New Roman" charset="0"/>
            </a:endParaRPr>
          </a:p>
        </p:txBody>
      </p:sp>
      <p:sp>
        <p:nvSpPr>
          <p:cNvPr id="2067" name="TextBox 12"/>
          <p:cNvSpPr txBox="1">
            <a:spLocks noChangeArrowheads="1"/>
          </p:cNvSpPr>
          <p:nvPr/>
        </p:nvSpPr>
        <p:spPr bwMode="auto">
          <a:xfrm>
            <a:off x="28212649" y="15281490"/>
            <a:ext cx="14238117" cy="7017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hangingPunct="0">
              <a:defRPr sz="19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3000" dirty="0" smtClean="0">
                <a:latin typeface="+mj-lt"/>
                <a:cs typeface="Times New Roman" charset="0"/>
              </a:rPr>
              <a:t>In order to better understand how the TGFβ signaling pathway regulates proliferation and differentiation in the developing vertebrate retina: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Continue determining the subcellular localization of p57 across retina development.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Further identify if TGF</a:t>
            </a:r>
            <a:r>
              <a:rPr lang="el-GR" sz="3000" dirty="0" smtClean="0">
                <a:latin typeface="+mj-lt"/>
                <a:cs typeface="Times New Roman" charset="0"/>
              </a:rPr>
              <a:t>β</a:t>
            </a:r>
            <a:r>
              <a:rPr lang="en-US" sz="3000" dirty="0" smtClean="0">
                <a:latin typeface="+mj-lt"/>
                <a:cs typeface="Times New Roman" charset="0"/>
              </a:rPr>
              <a:t> manipulations have any affect upon p57 expression.</a:t>
            </a:r>
          </a:p>
          <a:p>
            <a:pPr marL="1200150" lvl="1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Identify variations in p57 between cases of increased differentiation versus increased proliferation.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Identify an antibody which works well with p27 to continue study on p27.</a:t>
            </a:r>
          </a:p>
          <a:p>
            <a:pPr marL="1200150" lvl="1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Identify the localization of p27 across retina development.</a:t>
            </a:r>
          </a:p>
          <a:p>
            <a:pPr marL="1200150" lvl="1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Work to determine any affects of TGF</a:t>
            </a:r>
            <a:r>
              <a:rPr lang="el-GR" sz="3000" dirty="0" smtClean="0">
                <a:latin typeface="+mj-lt"/>
                <a:cs typeface="Times New Roman" charset="0"/>
              </a:rPr>
              <a:t>β</a:t>
            </a:r>
            <a:r>
              <a:rPr lang="en-US" sz="3000" dirty="0" smtClean="0">
                <a:latin typeface="+mj-lt"/>
                <a:cs typeface="Times New Roman" charset="0"/>
              </a:rPr>
              <a:t> on p27.</a:t>
            </a:r>
          </a:p>
          <a:p>
            <a:pPr marL="1200150" lvl="1" indent="-457200">
              <a:buFont typeface="Arial"/>
              <a:buChar char="•"/>
            </a:pPr>
            <a:r>
              <a:rPr lang="en-US" sz="3000" dirty="0" smtClean="0">
                <a:latin typeface="+mj-lt"/>
                <a:cs typeface="Times New Roman" charset="0"/>
              </a:rPr>
              <a:t>Identify any change in expression in cases of increased differentiation vs increased proliferation.</a:t>
            </a:r>
          </a:p>
          <a:p>
            <a:pPr marL="1200150" lvl="1" indent="-457200">
              <a:buFont typeface="Arial"/>
              <a:buChar char="•"/>
            </a:pPr>
            <a:endParaRPr lang="en-US" sz="3000" dirty="0">
              <a:solidFill>
                <a:srgbClr val="000000"/>
              </a:solidFill>
              <a:latin typeface="+mj-lt"/>
              <a:cs typeface="Times New Roman" charset="0"/>
            </a:endParaRPr>
          </a:p>
          <a:p>
            <a:pPr marL="0" lvl="1" indent="0"/>
            <a:r>
              <a:rPr lang="en-US" sz="3000" dirty="0" smtClean="0">
                <a:solidFill>
                  <a:srgbClr val="000000"/>
                </a:solidFill>
                <a:cs typeface="Times New Roman" charset="0"/>
              </a:rPr>
              <a:t>Note</a:t>
            </a:r>
            <a:r>
              <a:rPr lang="en-US" sz="3000" dirty="0">
                <a:solidFill>
                  <a:srgbClr val="000000"/>
                </a:solidFill>
                <a:cs typeface="Times New Roman" charset="0"/>
              </a:rPr>
              <a:t>: ultimately, the p27 pathway is of greater interest at this time due to the fact that is </a:t>
            </a:r>
            <a:r>
              <a:rPr lang="en-US" sz="3000" dirty="0" smtClean="0">
                <a:solidFill>
                  <a:srgbClr val="000000"/>
                </a:solidFill>
                <a:cs typeface="Times New Roman" charset="0"/>
              </a:rPr>
              <a:t>more </a:t>
            </a:r>
            <a:r>
              <a:rPr lang="en-US" sz="3000" dirty="0">
                <a:solidFill>
                  <a:srgbClr val="000000"/>
                </a:solidFill>
                <a:cs typeface="Times New Roman" charset="0"/>
              </a:rPr>
              <a:t>connected to the TGF</a:t>
            </a:r>
            <a:r>
              <a:rPr lang="el-GR" sz="3000" dirty="0">
                <a:solidFill>
                  <a:srgbClr val="000000"/>
                </a:solidFill>
                <a:cs typeface="Times New Roman" charset="0"/>
              </a:rPr>
              <a:t>β</a:t>
            </a:r>
            <a:r>
              <a:rPr lang="en-US" sz="3000" dirty="0">
                <a:solidFill>
                  <a:srgbClr val="000000"/>
                </a:solidFill>
                <a:cs typeface="Times New Roman" charset="0"/>
              </a:rPr>
              <a:t> pathway, as opposed to p57</a:t>
            </a:r>
            <a:r>
              <a:rPr lang="en-US" sz="3000" dirty="0" smtClean="0">
                <a:solidFill>
                  <a:srgbClr val="000000"/>
                </a:solidFill>
                <a:cs typeface="Times New Roman" charset="0"/>
              </a:rPr>
              <a:t>.</a:t>
            </a:r>
            <a:endParaRPr lang="en-US" sz="3000" dirty="0" smtClean="0">
              <a:latin typeface="+mj-lt"/>
              <a:cs typeface="Times New Roman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38572" y="18308811"/>
            <a:ext cx="13123250" cy="1200150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Methods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91061" y="26276213"/>
            <a:ext cx="13018272" cy="1200150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Objectives 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4244608" y="7135465"/>
            <a:ext cx="28163638" cy="1200329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Current progress 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8147377" y="27109086"/>
            <a:ext cx="14368660" cy="1200329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Acknowledgments</a:t>
            </a:r>
            <a:r>
              <a:rPr lang="en-US" sz="6000" b="1" dirty="0" smtClean="0">
                <a:solidFill>
                  <a:schemeClr val="bg1"/>
                </a:solidFill>
                <a:latin typeface="+mj-lt"/>
                <a:cs typeface="+mn-cs"/>
              </a:rPr>
              <a:t> </a:t>
            </a:r>
            <a:endParaRPr lang="en-US" sz="60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8212649" y="13831948"/>
            <a:ext cx="14238116" cy="1200329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Future </a:t>
            </a:r>
            <a:r>
              <a:rPr lang="en-US" sz="7200" b="1" dirty="0">
                <a:solidFill>
                  <a:schemeClr val="bg1"/>
                </a:solidFill>
                <a:latin typeface="+mj-lt"/>
                <a:cs typeface="+mn-cs"/>
              </a:rPr>
              <a:t>R</a:t>
            </a: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esearch 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244608" y="28482191"/>
            <a:ext cx="1362621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600" dirty="0" smtClean="0"/>
              <a:t>P</a:t>
            </a:r>
            <a:r>
              <a:rPr lang="en-US" sz="2600" dirty="0"/>
              <a:t>. F. Hitchcock, P. A. Raymond, The teleost retina as a model for developmental and regeneration biology. </a:t>
            </a:r>
            <a:r>
              <a:rPr lang="en-US" sz="2600" i="1" dirty="0"/>
              <a:t>Zebrafish.</a:t>
            </a:r>
            <a:r>
              <a:rPr lang="en-US" sz="2600" b="1" dirty="0"/>
              <a:t> 1</a:t>
            </a:r>
            <a:r>
              <a:rPr lang="en-US" sz="2600" dirty="0"/>
              <a:t>, 257-271 (2004</a:t>
            </a:r>
            <a:r>
              <a:rPr lang="en-US" sz="2600" dirty="0" smtClean="0"/>
              <a:t>).</a:t>
            </a:r>
          </a:p>
          <a:p>
            <a:pPr marL="457200" indent="-457200">
              <a:buAutoNum type="arabicPeriod"/>
            </a:pPr>
            <a:r>
              <a:rPr lang="en-US" sz="2600" dirty="0" smtClean="0"/>
              <a:t>J</a:t>
            </a:r>
            <a:r>
              <a:rPr lang="en-US" sz="2600" dirty="0"/>
              <a:t>. R. </a:t>
            </a:r>
            <a:r>
              <a:rPr lang="en-US" sz="2600" dirty="0" err="1"/>
              <a:t>Lenkowski</a:t>
            </a:r>
            <a:r>
              <a:rPr lang="en-US" sz="2600" dirty="0"/>
              <a:t>, P. A. Raymond, Müller glia: Stem cells for generation and regeneration of retinal neurons in teleost fish. </a:t>
            </a:r>
            <a:r>
              <a:rPr lang="en-US" sz="2600" i="1" dirty="0" err="1"/>
              <a:t>Prog</a:t>
            </a:r>
            <a:r>
              <a:rPr lang="en-US" sz="2600" i="1" dirty="0"/>
              <a:t>. </a:t>
            </a:r>
            <a:r>
              <a:rPr lang="en-US" sz="2600" i="1" dirty="0" err="1"/>
              <a:t>Retin</a:t>
            </a:r>
            <a:r>
              <a:rPr lang="en-US" sz="2600" i="1" dirty="0"/>
              <a:t>. Eye Res.</a:t>
            </a:r>
            <a:r>
              <a:rPr lang="en-US" sz="2600" b="1" dirty="0"/>
              <a:t> 40</a:t>
            </a:r>
            <a:r>
              <a:rPr lang="en-US" sz="2600" dirty="0"/>
              <a:t>, 94-123 (2014</a:t>
            </a:r>
            <a:r>
              <a:rPr lang="en-US" sz="2600" dirty="0" smtClean="0"/>
              <a:t>).</a:t>
            </a:r>
          </a:p>
          <a:p>
            <a:pPr marL="457200" indent="-457200">
              <a:buAutoNum type="arabicPeriod"/>
            </a:pPr>
            <a:r>
              <a:rPr lang="en-US" sz="2600" dirty="0" smtClean="0"/>
              <a:t>J</a:t>
            </a:r>
            <a:r>
              <a:rPr lang="en-US" sz="2600" dirty="0"/>
              <a:t>. </a:t>
            </a:r>
            <a:r>
              <a:rPr lang="en-US" sz="2600" dirty="0" err="1"/>
              <a:t>Massagué</a:t>
            </a:r>
            <a:r>
              <a:rPr lang="en-US" sz="2600" dirty="0"/>
              <a:t>, TGFβ </a:t>
            </a:r>
            <a:r>
              <a:rPr lang="en-US" sz="2600" dirty="0" err="1"/>
              <a:t>signalling</a:t>
            </a:r>
            <a:r>
              <a:rPr lang="en-US" sz="2600" dirty="0"/>
              <a:t> in context. </a:t>
            </a:r>
            <a:r>
              <a:rPr lang="en-US" sz="2600" i="1" dirty="0"/>
              <a:t>Nature Reviews Molecular Cell Biology.</a:t>
            </a:r>
            <a:r>
              <a:rPr lang="en-US" sz="2600" b="1" dirty="0"/>
              <a:t> 13</a:t>
            </a:r>
            <a:r>
              <a:rPr lang="en-US" sz="2600" dirty="0"/>
              <a:t>, 616-630 (2012</a:t>
            </a:r>
            <a:r>
              <a:rPr lang="en-US" sz="2600" dirty="0" smtClean="0"/>
              <a:t>).</a:t>
            </a:r>
          </a:p>
          <a:p>
            <a:pPr marL="457200" indent="-457200">
              <a:buAutoNum type="arabicPeriod"/>
            </a:pPr>
            <a:r>
              <a:rPr lang="en-US" sz="2600" dirty="0" smtClean="0"/>
              <a:t>A</a:t>
            </a:r>
            <a:r>
              <a:rPr lang="en-US" sz="2600" dirty="0"/>
              <a:t>. </a:t>
            </a:r>
            <a:r>
              <a:rPr lang="en-US" sz="2600" dirty="0" err="1"/>
              <a:t>Shkumatava</a:t>
            </a:r>
            <a:r>
              <a:rPr lang="en-US" sz="2600" dirty="0"/>
              <a:t>, C. J. Neumann, </a:t>
            </a:r>
            <a:r>
              <a:rPr lang="en-US" sz="2600" dirty="0" err="1"/>
              <a:t>Shh</a:t>
            </a:r>
            <a:r>
              <a:rPr lang="en-US" sz="2600" dirty="0"/>
              <a:t> directs cell-cycle exit by activating p57Kip2 in the zebrafish retina. </a:t>
            </a:r>
            <a:r>
              <a:rPr lang="en-US" sz="2600" i="1" dirty="0"/>
              <a:t>EMBO Rep.</a:t>
            </a:r>
            <a:r>
              <a:rPr lang="en-US" sz="2600" b="1" dirty="0"/>
              <a:t> 6</a:t>
            </a:r>
            <a:r>
              <a:rPr lang="en-US" sz="2600" dirty="0"/>
              <a:t>, 563-569 (2005).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67396" y="8677321"/>
            <a:ext cx="13065602" cy="9294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The highly conserved nature of vertebrate M</a:t>
            </a:r>
            <a:r>
              <a:rPr lang="el-GR" sz="2600" dirty="0"/>
              <a:t>ϋ</a:t>
            </a:r>
            <a:r>
              <a:rPr lang="en-US" sz="2600" dirty="0" err="1"/>
              <a:t>ller</a:t>
            </a:r>
            <a:r>
              <a:rPr lang="en-US" sz="2600" dirty="0"/>
              <a:t> </a:t>
            </a:r>
            <a:r>
              <a:rPr lang="en-US" sz="2600" dirty="0" smtClean="0"/>
              <a:t>glia makes it attractive to </a:t>
            </a:r>
            <a:r>
              <a:rPr lang="en-US" sz="2600" dirty="0"/>
              <a:t>study the cell cycle using the model organism zebrafish (</a:t>
            </a:r>
            <a:r>
              <a:rPr lang="en-US" sz="2600" i="1" dirty="0"/>
              <a:t>Danio </a:t>
            </a:r>
            <a:r>
              <a:rPr lang="en-US" sz="2600" i="1" dirty="0" err="1"/>
              <a:t>rerio</a:t>
            </a:r>
            <a:r>
              <a:rPr lang="en-US" sz="2600" dirty="0"/>
              <a:t>). </a:t>
            </a:r>
            <a:r>
              <a:rPr lang="en-US" sz="2600" dirty="0" smtClean="0"/>
              <a:t>Müller </a:t>
            </a:r>
            <a:r>
              <a:rPr lang="en-US" sz="2600" dirty="0"/>
              <a:t>glia function as tissue-specific stem cells in the adult teleost retina, controlled in part by the TGF</a:t>
            </a:r>
            <a:r>
              <a:rPr lang="el-GR" sz="2600" dirty="0" smtClean="0"/>
              <a:t>β</a:t>
            </a:r>
            <a:r>
              <a:rPr lang="en-US" sz="2600" dirty="0" smtClean="0"/>
              <a:t> signaling, </a:t>
            </a:r>
            <a:r>
              <a:rPr lang="en-US" sz="2600" dirty="0"/>
              <a:t>though the </a:t>
            </a:r>
            <a:r>
              <a:rPr lang="en-US" sz="2600" dirty="0" smtClean="0"/>
              <a:t>specific mechanism of this control is </a:t>
            </a:r>
            <a:r>
              <a:rPr lang="en-US" sz="2600" dirty="0"/>
              <a:t>unknown</a:t>
            </a:r>
            <a:r>
              <a:rPr lang="en-US" sz="2600" dirty="0" smtClean="0"/>
              <a:t>. The </a:t>
            </a:r>
            <a:r>
              <a:rPr lang="en-US" sz="2600" dirty="0"/>
              <a:t>TGFβ </a:t>
            </a:r>
            <a:r>
              <a:rPr lang="en-US" sz="2600" dirty="0" smtClean="0"/>
              <a:t>signaling </a:t>
            </a:r>
            <a:r>
              <a:rPr lang="en-US" sz="2600" dirty="0"/>
              <a:t>pathway prevents proliferation in mammalian neural </a:t>
            </a:r>
            <a:r>
              <a:rPr lang="en-US" sz="2600" dirty="0" smtClean="0"/>
              <a:t>development and </a:t>
            </a:r>
            <a:r>
              <a:rPr lang="en-US" sz="2600" dirty="0"/>
              <a:t>the creation of progenitor cells in regenerating neural tissue in </a:t>
            </a:r>
            <a:r>
              <a:rPr lang="en-US" sz="2600" i="1" dirty="0" err="1"/>
              <a:t>Dano</a:t>
            </a:r>
            <a:r>
              <a:rPr lang="en-US" sz="2600" i="1" dirty="0"/>
              <a:t> </a:t>
            </a:r>
            <a:r>
              <a:rPr lang="en-US" sz="2600" i="1" dirty="0" err="1"/>
              <a:t>rerio</a:t>
            </a:r>
            <a:r>
              <a:rPr lang="en-US" sz="2600" dirty="0" smtClean="0"/>
              <a:t>. Signaling </a:t>
            </a:r>
            <a:r>
              <a:rPr lang="en-US" sz="2600" dirty="0"/>
              <a:t>of the TGFβ </a:t>
            </a:r>
            <a:r>
              <a:rPr lang="en-US" sz="2600" dirty="0" smtClean="0"/>
              <a:t>pathway therein </a:t>
            </a:r>
            <a:r>
              <a:rPr lang="en-US" sz="2600" dirty="0"/>
              <a:t>promotes cell cycle exit and differentiation within neural </a:t>
            </a:r>
            <a:r>
              <a:rPr lang="en-US" sz="2600" dirty="0" smtClean="0"/>
              <a:t>tissue. We </a:t>
            </a:r>
            <a:r>
              <a:rPr lang="en-US" sz="2600" dirty="0"/>
              <a:t>are examining the expression of cyclin-dependent kinase inhibitors (CKI) p27 and </a:t>
            </a:r>
            <a:r>
              <a:rPr lang="en-US" sz="2600" dirty="0" smtClean="0"/>
              <a:t>p57 during retinal development in zebrafish. p27 and p57 are </a:t>
            </a:r>
            <a:r>
              <a:rPr lang="en-US" sz="2600" dirty="0"/>
              <a:t>cell cycle exit markers </a:t>
            </a:r>
            <a:r>
              <a:rPr lang="en-US" sz="2600" dirty="0" smtClean="0"/>
              <a:t>that are expressed when </a:t>
            </a:r>
            <a:r>
              <a:rPr lang="en-US" sz="2600" dirty="0"/>
              <a:t>progenitor cells differentiate</a:t>
            </a:r>
            <a:r>
              <a:rPr lang="en-US" sz="2600" dirty="0" smtClean="0"/>
              <a:t>. p27 </a:t>
            </a:r>
            <a:r>
              <a:rPr lang="en-US" sz="2600" dirty="0"/>
              <a:t>is controlled by TGF</a:t>
            </a:r>
            <a:r>
              <a:rPr lang="el-GR" sz="2600" dirty="0"/>
              <a:t>β</a:t>
            </a:r>
            <a:r>
              <a:rPr lang="en-US" sz="2600" dirty="0"/>
              <a:t>, while p57 is controlled by SHH. We are examining the developmental expression of these cell cycle exit markers in wild-type fish, fish with increased TGFβ signaling (</a:t>
            </a:r>
            <a:r>
              <a:rPr lang="en-US" sz="2600" i="1" dirty="0"/>
              <a:t>tgif1</a:t>
            </a:r>
            <a:r>
              <a:rPr lang="en-US" sz="2600" i="1" baseline="30000" dirty="0"/>
              <a:t>-/-</a:t>
            </a:r>
            <a:r>
              <a:rPr lang="en-US" sz="2600" i="1" dirty="0"/>
              <a:t>;six3b</a:t>
            </a:r>
            <a:r>
              <a:rPr lang="en-US" sz="2600" i="1" baseline="30000" dirty="0"/>
              <a:t>-/-</a:t>
            </a:r>
            <a:r>
              <a:rPr lang="en-US" sz="2600" dirty="0"/>
              <a:t>), and fish with decreased TGFβ signaling (exposed to receptor kinase inhibitors</a:t>
            </a:r>
            <a:r>
              <a:rPr lang="en-US" sz="2600" dirty="0" smtClean="0"/>
              <a:t>). If </a:t>
            </a:r>
            <a:r>
              <a:rPr lang="en-US" sz="2600" dirty="0"/>
              <a:t>p57 </a:t>
            </a:r>
            <a:r>
              <a:rPr lang="en-US" sz="2600" dirty="0" smtClean="0"/>
              <a:t>expression and differentiation are higher in </a:t>
            </a:r>
            <a:r>
              <a:rPr lang="en-US" sz="2600" dirty="0"/>
              <a:t>cases of increased </a:t>
            </a:r>
            <a:r>
              <a:rPr lang="en-US" sz="2600" dirty="0" smtClean="0"/>
              <a:t>TGF</a:t>
            </a:r>
            <a:r>
              <a:rPr lang="el-GR" sz="2600" dirty="0" smtClean="0"/>
              <a:t>β</a:t>
            </a:r>
            <a:r>
              <a:rPr lang="en-US" sz="2600" dirty="0" smtClean="0"/>
              <a:t> signaling (knockdown </a:t>
            </a:r>
            <a:r>
              <a:rPr lang="en-US" sz="2600" dirty="0"/>
              <a:t>of Tgif1 and Six3b </a:t>
            </a:r>
            <a:r>
              <a:rPr lang="en-US" sz="2600" dirty="0" smtClean="0"/>
              <a:t>corepressors), further </a:t>
            </a:r>
            <a:r>
              <a:rPr lang="en-US" sz="2600" dirty="0"/>
              <a:t>studies </a:t>
            </a:r>
            <a:r>
              <a:rPr lang="en-US" sz="2600" dirty="0" smtClean="0"/>
              <a:t>that seek </a:t>
            </a:r>
            <a:r>
              <a:rPr lang="en-US" sz="2600" dirty="0"/>
              <a:t>to illustrate the relation between TGF</a:t>
            </a:r>
            <a:r>
              <a:rPr lang="el-GR" sz="2600" dirty="0"/>
              <a:t>β</a:t>
            </a:r>
            <a:r>
              <a:rPr lang="en-US" sz="2600" dirty="0"/>
              <a:t> and p57 may be of </a:t>
            </a:r>
            <a:r>
              <a:rPr lang="en-US" sz="2600" dirty="0" smtClean="0"/>
              <a:t>interest. Similarly</a:t>
            </a:r>
            <a:r>
              <a:rPr lang="en-US" sz="2600" dirty="0"/>
              <a:t>, </a:t>
            </a:r>
            <a:r>
              <a:rPr lang="en-US" sz="2600" dirty="0" smtClean="0"/>
              <a:t>we are examining the </a:t>
            </a:r>
            <a:r>
              <a:rPr lang="en-US" sz="2600" dirty="0"/>
              <a:t>expression of p57 in cases of </a:t>
            </a:r>
            <a:r>
              <a:rPr lang="en-US" sz="2600" dirty="0" smtClean="0"/>
              <a:t>decreased </a:t>
            </a:r>
            <a:r>
              <a:rPr lang="en-US" sz="2600" dirty="0"/>
              <a:t>TGF</a:t>
            </a:r>
            <a:r>
              <a:rPr lang="el-GR" sz="2600" dirty="0"/>
              <a:t>β</a:t>
            </a:r>
            <a:r>
              <a:rPr lang="en-US" sz="2600" dirty="0"/>
              <a:t> signaling </a:t>
            </a:r>
            <a:r>
              <a:rPr lang="en-US" sz="2600" dirty="0" smtClean="0"/>
              <a:t>(treatment with </a:t>
            </a:r>
            <a:r>
              <a:rPr lang="en-US" sz="2600" dirty="0"/>
              <a:t>SB4, which has knockdown effects on TGF</a:t>
            </a:r>
            <a:r>
              <a:rPr lang="el-GR" sz="2600" dirty="0"/>
              <a:t>β</a:t>
            </a:r>
            <a:r>
              <a:rPr lang="en-US" sz="2600" dirty="0"/>
              <a:t> </a:t>
            </a:r>
            <a:r>
              <a:rPr lang="en-US" sz="2600" dirty="0" smtClean="0"/>
              <a:t>signaling). </a:t>
            </a:r>
            <a:r>
              <a:rPr lang="en-US" sz="2600" dirty="0"/>
              <a:t>Preliminary studies in which p57 expression was observed in wildtype and </a:t>
            </a:r>
            <a:r>
              <a:rPr lang="en-US" sz="2600" i="1" dirty="0" err="1"/>
              <a:t>tgif</a:t>
            </a:r>
            <a:r>
              <a:rPr lang="en-US" sz="2600" i="1" baseline="30000" dirty="0"/>
              <a:t>-</a:t>
            </a:r>
            <a:r>
              <a:rPr lang="en-US" sz="2600" i="1" baseline="30000" dirty="0" smtClean="0"/>
              <a:t>/-</a:t>
            </a:r>
            <a:r>
              <a:rPr lang="en-US" sz="2600" i="1" dirty="0" smtClean="0"/>
              <a:t>;six3</a:t>
            </a:r>
            <a:r>
              <a:rPr lang="en-US" sz="2600" i="1" baseline="30000" dirty="0" smtClean="0"/>
              <a:t>-</a:t>
            </a:r>
            <a:r>
              <a:rPr lang="en-US" sz="2600" i="1" baseline="30000" dirty="0"/>
              <a:t>/-</a:t>
            </a:r>
            <a:r>
              <a:rPr lang="en-US" sz="2600" baseline="30000" dirty="0"/>
              <a:t> </a:t>
            </a:r>
            <a:r>
              <a:rPr lang="en-US" sz="2600" dirty="0"/>
              <a:t>fish late in retinal development (</a:t>
            </a:r>
            <a:r>
              <a:rPr lang="en-US" sz="2600" dirty="0" smtClean="0"/>
              <a:t>60 hours post-fertilization [</a:t>
            </a:r>
            <a:r>
              <a:rPr lang="en-US" sz="2600" dirty="0" err="1" smtClean="0"/>
              <a:t>hpf</a:t>
            </a:r>
            <a:r>
              <a:rPr lang="en-US" sz="2600" dirty="0" smtClean="0"/>
              <a:t>]) </a:t>
            </a:r>
            <a:r>
              <a:rPr lang="en-US" sz="2600" dirty="0"/>
              <a:t>showed no p57 </a:t>
            </a:r>
            <a:r>
              <a:rPr lang="en-US" sz="2600" dirty="0" smtClean="0"/>
              <a:t>expression in </a:t>
            </a:r>
            <a:r>
              <a:rPr lang="en-US" sz="2600" dirty="0"/>
              <a:t>the retina</a:t>
            </a:r>
            <a:r>
              <a:rPr lang="en-US" sz="2600" dirty="0" smtClean="0"/>
              <a:t>. At 48 </a:t>
            </a:r>
            <a:r>
              <a:rPr lang="en-US" sz="2600" dirty="0" err="1" smtClean="0"/>
              <a:t>hpf</a:t>
            </a:r>
            <a:r>
              <a:rPr lang="en-US" sz="2600" dirty="0" smtClean="0"/>
              <a:t> </a:t>
            </a:r>
            <a:r>
              <a:rPr lang="en-US" sz="2600" dirty="0"/>
              <a:t>retinas in the control and DMSO treatment also do not show </a:t>
            </a:r>
            <a:r>
              <a:rPr lang="en-US" sz="2600" dirty="0" smtClean="0"/>
              <a:t>expression in </a:t>
            </a:r>
            <a:r>
              <a:rPr lang="en-US" sz="2600" dirty="0"/>
              <a:t>the retina. Ongoing studies are aimed at developing a complete developmental time course of p57 and p27 in the </a:t>
            </a:r>
            <a:r>
              <a:rPr lang="en-US" sz="2600" dirty="0" smtClean="0"/>
              <a:t>zebrafish retina</a:t>
            </a:r>
            <a:r>
              <a:rPr lang="en-US" sz="2600" dirty="0"/>
              <a:t> </a:t>
            </a:r>
            <a:r>
              <a:rPr lang="en-US" sz="2600" dirty="0" smtClean="0"/>
              <a:t>in response to manipulation of TGF</a:t>
            </a:r>
            <a:r>
              <a:rPr lang="el-GR" sz="2600" dirty="0" smtClean="0"/>
              <a:t>β</a:t>
            </a:r>
            <a:r>
              <a:rPr lang="en-US" sz="2600" dirty="0" smtClean="0"/>
              <a:t> signaling.</a:t>
            </a:r>
            <a:endParaRPr lang="en-US" dirty="0"/>
          </a:p>
        </p:txBody>
      </p:sp>
      <p:sp>
        <p:nvSpPr>
          <p:cNvPr id="98" name="TextBox 97"/>
          <p:cNvSpPr txBox="1"/>
          <p:nvPr/>
        </p:nvSpPr>
        <p:spPr>
          <a:xfrm>
            <a:off x="28255169" y="11760173"/>
            <a:ext cx="141530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/>
              <a:t>Fig. 3: </a:t>
            </a:r>
            <a:r>
              <a:rPr lang="en-US" sz="3000" dirty="0" smtClean="0"/>
              <a:t>Neural tube of embryo at 1 day post fertilization. P57 is seen to be either cytoplasmic or nuclear depending on current stage of cell cycle (see p57 overlay with Hoechst above). </a:t>
            </a:r>
            <a:r>
              <a:rPr lang="en-US" sz="3000" dirty="0"/>
              <a:t>C</a:t>
            </a:r>
            <a:r>
              <a:rPr lang="en-US" sz="3000" dirty="0" smtClean="0"/>
              <a:t>ells seen below neural tube are part of yolk. (M. </a:t>
            </a:r>
            <a:r>
              <a:rPr lang="en-US" sz="3000" dirty="0" err="1" smtClean="0"/>
              <a:t>Koropsak</a:t>
            </a:r>
            <a:r>
              <a:rPr lang="en-US" sz="3000" dirty="0" smtClean="0"/>
              <a:t>)</a:t>
            </a:r>
            <a:endParaRPr lang="en-US" sz="3000" b="1" dirty="0"/>
          </a:p>
        </p:txBody>
      </p:sp>
      <p:pic>
        <p:nvPicPr>
          <p:cNvPr id="99" name="Picture 98" descr="Macintosh HD:Users:michaelkoropsak:Downloads:landmark conference poster images-selected-3:1dpf 1_50 sod cit 40x neural tube dic.tif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8390572" y="9328003"/>
            <a:ext cx="3536287" cy="2227426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0" name="Picture 99" descr="Macintosh HD:Users:michaelkoropsak:Downloads:landmark conference poster images-selected-3:1dpf 1_50 sod cit 40x neural tube rfp with dapi.tif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8744401" y="9331412"/>
            <a:ext cx="3423764" cy="222060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1" name="Picture 100" descr="Macintosh HD:Users:michaelkoropsak:Downloads:landmark conference poster images-selected-3:1dpf 1_50 sod cit 40x neural tube rfp.tif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5403722" y="9331412"/>
            <a:ext cx="3328193" cy="222060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2" name="Picture 101" descr="Macintosh HD:Users:michaelkoropsak:Downloads:landmark conference poster images-selected-3:1dpf 1_50 sod cit 40x neural tube dapi.tif"/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926859" y="9331412"/>
            <a:ext cx="3452457" cy="222060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3" name="TextBox 102"/>
          <p:cNvSpPr txBox="1"/>
          <p:nvPr/>
        </p:nvSpPr>
        <p:spPr>
          <a:xfrm rot="16200000">
            <a:off x="27533417" y="10180107"/>
            <a:ext cx="828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p57</a:t>
            </a:r>
            <a:endParaRPr lang="en-US" sz="2800" dirty="0">
              <a:latin typeface="+mj-lt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31767421" y="8888623"/>
            <a:ext cx="3814430" cy="52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Hoechst </a:t>
            </a:r>
            <a:endParaRPr lang="en-US" sz="2800" dirty="0">
              <a:latin typeface="+mj-lt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8486024" y="8774799"/>
            <a:ext cx="3814430" cy="52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P57 </a:t>
            </a:r>
            <a:r>
              <a:rPr lang="en-US" sz="2800" dirty="0">
                <a:latin typeface="+mj-lt"/>
              </a:rPr>
              <a:t>&amp;</a:t>
            </a:r>
            <a:r>
              <a:rPr lang="en-US" sz="2800" dirty="0" smtClean="0">
                <a:latin typeface="+mj-lt"/>
              </a:rPr>
              <a:t> Hoechst </a:t>
            </a:r>
            <a:endParaRPr lang="en-US" sz="2800" dirty="0">
              <a:latin typeface="+mj-lt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34780568" y="8852021"/>
            <a:ext cx="4095143" cy="52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P57</a:t>
            </a:r>
            <a:endParaRPr lang="en-US" sz="2800" dirty="0">
              <a:latin typeface="+mj-lt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28147377" y="8847287"/>
            <a:ext cx="3814430" cy="52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Bright field</a:t>
            </a:r>
            <a:endParaRPr lang="en-US" sz="2800" dirty="0">
              <a:latin typeface="+mj-l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8086" y="19679231"/>
            <a:ext cx="4015636" cy="32075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8245" y="19680424"/>
            <a:ext cx="4006416" cy="32051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2285" y="22995947"/>
            <a:ext cx="3978252" cy="32168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7612" y="22995947"/>
            <a:ext cx="4007682" cy="321685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5396957" y="19139257"/>
            <a:ext cx="2268908" cy="5315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Bright Field</a:t>
            </a:r>
            <a:endParaRPr lang="en-US" sz="2800" dirty="0"/>
          </a:p>
        </p:txBody>
      </p:sp>
      <p:sp>
        <p:nvSpPr>
          <p:cNvPr id="11" name="Rectangle 10"/>
          <p:cNvSpPr/>
          <p:nvPr/>
        </p:nvSpPr>
        <p:spPr>
          <a:xfrm>
            <a:off x="20224296" y="19139257"/>
            <a:ext cx="934315" cy="531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P57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4466085" y="16344543"/>
            <a:ext cx="1340473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/>
              <a:t>Fig. 1. </a:t>
            </a:r>
            <a:r>
              <a:rPr lang="en-US" sz="3000" dirty="0" smtClean="0"/>
              <a:t>p57Kip2 transcript expression in the zebrafish eye at 37 and 42 </a:t>
            </a:r>
            <a:r>
              <a:rPr lang="en-US" sz="3000" dirty="0" err="1" smtClean="0"/>
              <a:t>hpf</a:t>
            </a:r>
            <a:r>
              <a:rPr lang="en-US" sz="3000" dirty="0"/>
              <a:t> </a:t>
            </a:r>
            <a:r>
              <a:rPr lang="en-US" sz="3000" dirty="0" smtClean="0"/>
              <a:t>in wildtype and </a:t>
            </a:r>
            <a:r>
              <a:rPr lang="en-US" sz="3000" dirty="0" err="1" smtClean="0"/>
              <a:t>Shh</a:t>
            </a:r>
            <a:r>
              <a:rPr lang="en-US" sz="3000" baseline="30000" dirty="0" smtClean="0"/>
              <a:t>-/-</a:t>
            </a:r>
            <a:r>
              <a:rPr lang="en-US" sz="3000" dirty="0" smtClean="0"/>
              <a:t> fish (fig. from A</a:t>
            </a:r>
            <a:r>
              <a:rPr lang="en-US" sz="3000" dirty="0"/>
              <a:t>. </a:t>
            </a:r>
            <a:r>
              <a:rPr lang="en-US" sz="3000" dirty="0" err="1"/>
              <a:t>Shkumatava</a:t>
            </a:r>
            <a:r>
              <a:rPr lang="en-US" sz="3000" dirty="0"/>
              <a:t>, C. J. Neumann</a:t>
            </a:r>
            <a:r>
              <a:rPr lang="en-US" sz="3000" dirty="0" smtClean="0"/>
              <a:t>, 2005). </a:t>
            </a:r>
            <a:r>
              <a:rPr lang="en-US" sz="3000" dirty="0" err="1" smtClean="0"/>
              <a:t>Shh</a:t>
            </a:r>
            <a:r>
              <a:rPr lang="en-US" sz="3000" baseline="30000" dirty="0" smtClean="0"/>
              <a:t>-/-</a:t>
            </a:r>
            <a:r>
              <a:rPr lang="en-US" sz="3000" dirty="0" smtClean="0"/>
              <a:t> also has some effect on cyclin E transcript in the eye. A,C are of the most interest to the current study, illustrating p57 expression late in the development of the eye as differentiation occurs.</a:t>
            </a:r>
            <a:endParaRPr lang="en-US" sz="3000" dirty="0"/>
          </a:p>
        </p:txBody>
      </p:sp>
      <p:sp>
        <p:nvSpPr>
          <p:cNvPr id="43" name="TextBox 42"/>
          <p:cNvSpPr txBox="1"/>
          <p:nvPr/>
        </p:nvSpPr>
        <p:spPr>
          <a:xfrm>
            <a:off x="14244609" y="27109265"/>
            <a:ext cx="13626212" cy="1200150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References 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3044223" y="20600578"/>
            <a:ext cx="4832671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 smtClean="0"/>
              <a:t>Fig. 2.</a:t>
            </a:r>
            <a:r>
              <a:rPr lang="en-US" sz="3000" b="1" dirty="0"/>
              <a:t> </a:t>
            </a:r>
            <a:r>
              <a:rPr lang="en-US" sz="3000" dirty="0"/>
              <a:t>Bright </a:t>
            </a:r>
            <a:r>
              <a:rPr lang="en-US" sz="3000" dirty="0" smtClean="0"/>
              <a:t>field </a:t>
            </a:r>
            <a:r>
              <a:rPr lang="en-US" sz="3000" dirty="0"/>
              <a:t>and </a:t>
            </a:r>
            <a:r>
              <a:rPr lang="en-US" sz="3000" dirty="0" smtClean="0"/>
              <a:t>P57 expression at 48 </a:t>
            </a:r>
            <a:r>
              <a:rPr lang="en-US" sz="3000" dirty="0" err="1" smtClean="0"/>
              <a:t>hpf</a:t>
            </a:r>
            <a:r>
              <a:rPr lang="en-US" sz="3000" dirty="0"/>
              <a:t> in </a:t>
            </a:r>
            <a:r>
              <a:rPr lang="en-US" sz="3000" i="1" dirty="0" err="1" smtClean="0"/>
              <a:t>Tg</a:t>
            </a:r>
            <a:r>
              <a:rPr lang="en-US" sz="3000" i="1" dirty="0" smtClean="0"/>
              <a:t>(</a:t>
            </a:r>
            <a:r>
              <a:rPr lang="en-US" sz="3000" i="1" dirty="0" err="1" smtClean="0"/>
              <a:t>gfap:GFP</a:t>
            </a:r>
            <a:r>
              <a:rPr lang="en-US" sz="3000" i="1" dirty="0" smtClean="0"/>
              <a:t>)mi2002</a:t>
            </a:r>
            <a:r>
              <a:rPr lang="en-US" sz="3000" dirty="0" smtClean="0"/>
              <a:t> control and DMSO-</a:t>
            </a:r>
            <a:r>
              <a:rPr lang="en-US" sz="3000" dirty="0" err="1" smtClean="0"/>
              <a:t>treatmed</a:t>
            </a:r>
            <a:r>
              <a:rPr lang="en-US" sz="3000" dirty="0" smtClean="0"/>
              <a:t> fish at 24 </a:t>
            </a:r>
            <a:r>
              <a:rPr lang="en-US" sz="3000" dirty="0" err="1" smtClean="0"/>
              <a:t>hpf</a:t>
            </a:r>
            <a:r>
              <a:rPr lang="en-US" sz="3000" dirty="0" smtClean="0"/>
              <a:t>. Some P57 can be detected in small regions of the head and in the lens, however there appears to be little overall expression in these cases.</a:t>
            </a:r>
            <a:endParaRPr lang="en-US" sz="3000" dirty="0"/>
          </a:p>
        </p:txBody>
      </p:sp>
      <p:sp>
        <p:nvSpPr>
          <p:cNvPr id="52" name="TextBox 51"/>
          <p:cNvSpPr txBox="1"/>
          <p:nvPr/>
        </p:nvSpPr>
        <p:spPr>
          <a:xfrm>
            <a:off x="28178299" y="22548009"/>
            <a:ext cx="14306817" cy="1200329"/>
          </a:xfrm>
          <a:prstGeom prst="rect">
            <a:avLst/>
          </a:prstGeom>
          <a:solidFill>
            <a:srgbClr val="24588D"/>
          </a:solidFill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chemeClr val="bg1"/>
                </a:solidFill>
                <a:latin typeface="+mj-lt"/>
                <a:cs typeface="+mn-cs"/>
              </a:rPr>
              <a:t>Cool Questions </a:t>
            </a:r>
            <a:endParaRPr lang="en-US" sz="7200" b="1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8147377" y="23997551"/>
            <a:ext cx="143686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The following maybe areas of interest to explore if p57 is affected in some way by TGF</a:t>
            </a:r>
            <a:r>
              <a:rPr lang="el-GR" sz="3000" dirty="0" smtClean="0"/>
              <a:t>β</a:t>
            </a:r>
            <a:r>
              <a:rPr lang="en-US" sz="3000" dirty="0" smtClean="0"/>
              <a:t>:</a:t>
            </a:r>
          </a:p>
          <a:p>
            <a:pPr marL="831850" lvl="1" indent="-457200">
              <a:buFont typeface="Arial" panose="020B0604020202020204" pitchFamily="34" charset="0"/>
              <a:buChar char="•"/>
            </a:pPr>
            <a:r>
              <a:rPr lang="en-US" sz="3000" dirty="0" smtClean="0"/>
              <a:t>Further study into relation between </a:t>
            </a:r>
            <a:r>
              <a:rPr lang="en-US" sz="3000" dirty="0" err="1" smtClean="0"/>
              <a:t>Shh</a:t>
            </a:r>
            <a:r>
              <a:rPr lang="en-US" sz="3000" dirty="0" smtClean="0"/>
              <a:t> and TGF</a:t>
            </a:r>
            <a:r>
              <a:rPr lang="el-GR" sz="3000" dirty="0" smtClean="0"/>
              <a:t>β</a:t>
            </a:r>
            <a:r>
              <a:rPr lang="en-US" sz="3000" dirty="0" smtClean="0"/>
              <a:t> under these cases.</a:t>
            </a:r>
          </a:p>
          <a:p>
            <a:pPr marL="831850" lvl="1" indent="-457200">
              <a:buFont typeface="Arial" panose="020B0604020202020204" pitchFamily="34" charset="0"/>
              <a:buChar char="•"/>
            </a:pPr>
            <a:r>
              <a:rPr lang="en-US" sz="3000" dirty="0" smtClean="0"/>
              <a:t>Knock-out SHH and subsequent p57 expression</a:t>
            </a:r>
          </a:p>
          <a:p>
            <a:pPr marL="831850" lvl="1" indent="-457200">
              <a:buFont typeface="Arial" panose="020B0604020202020204" pitchFamily="34" charset="0"/>
              <a:buChar char="•"/>
            </a:pPr>
            <a:r>
              <a:rPr lang="en-US" sz="3000" dirty="0" smtClean="0"/>
              <a:t>Affect of alterations on p27 expression in congruence to p57</a:t>
            </a:r>
          </a:p>
          <a:p>
            <a:pPr marL="831850" lvl="1" indent="-457200">
              <a:buFont typeface="Arial" panose="020B0604020202020204" pitchFamily="34" charset="0"/>
              <a:buChar char="•"/>
            </a:pPr>
            <a:r>
              <a:rPr lang="en-US" sz="3000" dirty="0" smtClean="0"/>
              <a:t>Shared p57 and p27 signaling and their </a:t>
            </a:r>
            <a:r>
              <a:rPr lang="en-US" sz="3000" dirty="0"/>
              <a:t>a</a:t>
            </a:r>
            <a:r>
              <a:rPr lang="en-US" sz="3000" dirty="0" smtClean="0"/>
              <a:t>ffect on each other</a:t>
            </a:r>
          </a:p>
        </p:txBody>
      </p:sp>
      <p:sp>
        <p:nvSpPr>
          <p:cNvPr id="12" name="TextBox 11"/>
          <p:cNvSpPr txBox="1"/>
          <p:nvPr/>
        </p:nvSpPr>
        <p:spPr>
          <a:xfrm rot="16200000">
            <a:off x="13551142" y="21021380"/>
            <a:ext cx="14625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Control</a:t>
            </a:r>
            <a:endParaRPr lang="en-US" sz="2800" dirty="0"/>
          </a:p>
        </p:txBody>
      </p:sp>
      <p:sp>
        <p:nvSpPr>
          <p:cNvPr id="13" name="TextBox 12"/>
          <p:cNvSpPr txBox="1"/>
          <p:nvPr/>
        </p:nvSpPr>
        <p:spPr>
          <a:xfrm rot="16200000">
            <a:off x="13468305" y="24342764"/>
            <a:ext cx="1628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DMSO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0449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izza poster final versio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5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7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5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7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Pizza poster final version</Template>
  <TotalTime>35606</TotalTime>
  <Words>1072</Words>
  <Application>Microsoft Office PowerPoint</Application>
  <PresentationFormat>Custom</PresentationFormat>
  <Paragraphs>58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Calibri</vt:lpstr>
      <vt:lpstr>Times New Roman</vt:lpstr>
      <vt:lpstr>Pizza poster final version</vt:lpstr>
      <vt:lpstr>Visualization of p57 as a cell cycle exit marker  in progenitor cells of Danio rerio  Elizabeth Hannifin and Jenny R. Lenkowski  Department of Biology, Goucher College, 1021 Dulaney Valley Rd., Baltimore, MD 21204</vt:lpstr>
    </vt:vector>
  </TitlesOfParts>
  <Company>Goucher College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PIZZA AND IT’S POPULARITY AMONG ALL THE COOL PEOPLE  Lyle Hawthorn, Carlie Glassman, Frannie McIntire, and Tihitina Camiso  Educational Media Team, Goucher College, 1021 Dulaney Valley Rd., Baltimore, MD 21204;  Department of Pizza 1025  Cheese Road, Pizza Land, Pizza Planet 21034</dc:title>
  <dc:creator>Amann, Barbara</dc:creator>
  <cp:lastModifiedBy>Lenkowski, Jenny</cp:lastModifiedBy>
  <cp:revision>288</cp:revision>
  <cp:lastPrinted>2016-07-27T14:57:37Z</cp:lastPrinted>
  <dcterms:created xsi:type="dcterms:W3CDTF">2014-06-19T18:37:29Z</dcterms:created>
  <dcterms:modified xsi:type="dcterms:W3CDTF">2017-07-14T16:04:15Z</dcterms:modified>
</cp:coreProperties>
</file>